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701" autoAdjust="0"/>
  </p:normalViewPr>
  <p:slideViewPr>
    <p:cSldViewPr snapToGrid="0">
      <p:cViewPr varScale="1">
        <p:scale>
          <a:sx n="59" d="100"/>
          <a:sy n="59" d="100"/>
        </p:scale>
        <p:origin x="892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590FCC-9AD9-45BB-A580-5D5491DBF830}" type="datetimeFigureOut">
              <a:rPr lang="cs-CZ" smtClean="0"/>
              <a:t>25.11.2022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9133CC-BEB2-44A5-9A96-9D37BF65E9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1860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133CC-BEB2-44A5-9A96-9D37BF65E993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5617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ED9C8-4772-45A4-8E7C-CFFC62AD9CEF}" type="datetimeFigureOut">
              <a:rPr lang="cs-CZ" smtClean="0"/>
              <a:t>25.11.2022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0905F-FD83-4822-A39A-4C36F3D585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6693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ED9C8-4772-45A4-8E7C-CFFC62AD9CEF}" type="datetimeFigureOut">
              <a:rPr lang="cs-CZ" smtClean="0"/>
              <a:t>25.11.2022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0905F-FD83-4822-A39A-4C36F3D585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4703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ED9C8-4772-45A4-8E7C-CFFC62AD9CEF}" type="datetimeFigureOut">
              <a:rPr lang="cs-CZ" smtClean="0"/>
              <a:t>25.11.2022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0905F-FD83-4822-A39A-4C36F3D585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122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ED9C8-4772-45A4-8E7C-CFFC62AD9CEF}" type="datetimeFigureOut">
              <a:rPr lang="cs-CZ" smtClean="0"/>
              <a:t>25.11.2022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0905F-FD83-4822-A39A-4C36F3D585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2531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ED9C8-4772-45A4-8E7C-CFFC62AD9CEF}" type="datetimeFigureOut">
              <a:rPr lang="cs-CZ" smtClean="0"/>
              <a:t>25.11.2022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0905F-FD83-4822-A39A-4C36F3D585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6258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ED9C8-4772-45A4-8E7C-CFFC62AD9CEF}" type="datetimeFigureOut">
              <a:rPr lang="cs-CZ" smtClean="0"/>
              <a:t>25.11.2022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0905F-FD83-4822-A39A-4C36F3D585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0021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ED9C8-4772-45A4-8E7C-CFFC62AD9CEF}" type="datetimeFigureOut">
              <a:rPr lang="cs-CZ" smtClean="0"/>
              <a:t>25.11.2022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0905F-FD83-4822-A39A-4C36F3D585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1721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ED9C8-4772-45A4-8E7C-CFFC62AD9CEF}" type="datetimeFigureOut">
              <a:rPr lang="cs-CZ" smtClean="0"/>
              <a:t>25.11.2022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0905F-FD83-4822-A39A-4C36F3D585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693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ED9C8-4772-45A4-8E7C-CFFC62AD9CEF}" type="datetimeFigureOut">
              <a:rPr lang="cs-CZ" smtClean="0"/>
              <a:t>25.11.2022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0905F-FD83-4822-A39A-4C36F3D585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8470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ED9C8-4772-45A4-8E7C-CFFC62AD9CEF}" type="datetimeFigureOut">
              <a:rPr lang="cs-CZ" smtClean="0"/>
              <a:t>25.11.2022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0905F-FD83-4822-A39A-4C36F3D585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1030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ED9C8-4772-45A4-8E7C-CFFC62AD9CEF}" type="datetimeFigureOut">
              <a:rPr lang="cs-CZ" smtClean="0"/>
              <a:t>25.11.2022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0905F-FD83-4822-A39A-4C36F3D585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4964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ED9C8-4772-45A4-8E7C-CFFC62AD9CEF}" type="datetimeFigureOut">
              <a:rPr lang="cs-CZ" smtClean="0"/>
              <a:t>25.11.2022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0905F-FD83-4822-A39A-4C36F3D585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6296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msslunickopraha14.cz/wordpress/wp-content/uploads/2015/12/Logolink_OP_PPR_hor_barva_cz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2228" y="106925"/>
            <a:ext cx="6747543" cy="1494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Nadpis 10"/>
          <p:cNvSpPr>
            <a:spLocks noGrp="1"/>
          </p:cNvSpPr>
          <p:nvPr>
            <p:ph type="ctrTitle" idx="4294967295"/>
          </p:nvPr>
        </p:nvSpPr>
        <p:spPr>
          <a:xfrm>
            <a:off x="1602657" y="2308539"/>
            <a:ext cx="8216257" cy="1120461"/>
          </a:xfrm>
        </p:spPr>
        <p:txBody>
          <a:bodyPr>
            <a:normAutofit fontScale="90000"/>
          </a:bodyPr>
          <a:lstStyle/>
          <a:p>
            <a:pPr algn="ctr"/>
            <a:br>
              <a:rPr lang="cs-CZ" sz="5400" dirty="0"/>
            </a:br>
            <a:r>
              <a:rPr lang="cs-CZ" sz="5400" dirty="0"/>
              <a:t>	</a:t>
            </a:r>
            <a:br>
              <a:rPr lang="cs-CZ" sz="5400" dirty="0"/>
            </a:br>
            <a:r>
              <a:rPr lang="cs-CZ" sz="5400" dirty="0"/>
              <a:t>	</a:t>
            </a:r>
            <a:r>
              <a:rPr lang="cs-CZ" sz="6000" b="1" dirty="0"/>
              <a:t>Stáž Portugalsko</a:t>
            </a:r>
            <a:br>
              <a:rPr lang="cs-CZ" sz="6000" dirty="0"/>
            </a:br>
            <a:r>
              <a:rPr lang="cs-CZ" sz="6000" dirty="0"/>
              <a:t>	</a:t>
            </a:r>
            <a:r>
              <a:rPr lang="cs-CZ" sz="4000" dirty="0"/>
              <a:t>Faro, </a:t>
            </a:r>
            <a:r>
              <a:rPr lang="cs-CZ" sz="4000" dirty="0" err="1"/>
              <a:t>Olhão</a:t>
            </a:r>
            <a:r>
              <a:rPr lang="cs-CZ" sz="4000" dirty="0"/>
              <a:t>     15. 11.- 18. 11. 2022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8215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8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9095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chemeClr val="accent6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Základní informace o portugalském školství</a:t>
            </a:r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838200" y="1386348"/>
            <a:ext cx="10515600" cy="4807975"/>
          </a:xfrm>
        </p:spPr>
        <p:txBody>
          <a:bodyPr>
            <a:noAutofit/>
          </a:bodyPr>
          <a:lstStyle/>
          <a:p>
            <a:endParaRPr lang="cs-CZ" sz="1600" dirty="0"/>
          </a:p>
          <a:p>
            <a:r>
              <a:rPr lang="cs-CZ" sz="1600" dirty="0"/>
              <a:t>Vzdělávací systém: předškolní, základní, sekundární, postsekundární neterciární a terciární vzdělávání</a:t>
            </a:r>
          </a:p>
          <a:p>
            <a:r>
              <a:rPr lang="cs-CZ" sz="1600" dirty="0"/>
              <a:t>Převládá soukromý sektor nad státním, existuje také polosoukromý (úhrada dle platu rodiče podle daňového přiznání)</a:t>
            </a:r>
          </a:p>
          <a:p>
            <a:r>
              <a:rPr lang="cs-CZ" sz="1600" dirty="0"/>
              <a:t>Mateřské školy jsou většinou placené a pohybují se cenově mezi 350 – 450 euro a navštěvují je děti již od 5. měsíců.</a:t>
            </a:r>
          </a:p>
          <a:p>
            <a:r>
              <a:rPr lang="cs-CZ" sz="1600" dirty="0"/>
              <a:t>Děti v mateřských školách nosí uniformy, hodně se dbá na nácvik čtení a psaní v některých mateřských školách již od  5. roku věku dítěte.</a:t>
            </a:r>
          </a:p>
          <a:p>
            <a:r>
              <a:rPr lang="cs-CZ" sz="1600" dirty="0"/>
              <a:t>Učitelé jsou přiřazování do zaměstnání dle umístěnek, které vychází z nasbíraných bodů</a:t>
            </a:r>
          </a:p>
          <a:p>
            <a:r>
              <a:rPr lang="cs-CZ" sz="1600" dirty="0"/>
              <a:t>Základní škola má tři stupně ( 1.-4. ročník, 5.-9.ročník a 10. -13. ročník ), zakončeno </a:t>
            </a:r>
            <a:r>
              <a:rPr lang="pt-BR" sz="1600" dirty="0"/>
              <a:t>diplomem o ukončení základní povinné školní docházky </a:t>
            </a:r>
            <a:endParaRPr lang="cs-CZ" sz="1600" dirty="0"/>
          </a:p>
          <a:p>
            <a:r>
              <a:rPr lang="cs-CZ" sz="1600" dirty="0"/>
              <a:t>Na univerzity se nekonají přijímací zkoušky, vychází se pouze z průměru</a:t>
            </a:r>
          </a:p>
          <a:p>
            <a:r>
              <a:rPr lang="cs-CZ" sz="1600" dirty="0"/>
              <a:t>Vysvědčení třikrát ročně. Mají 3 měsíce prázdnin </a:t>
            </a:r>
          </a:p>
          <a:p>
            <a:r>
              <a:rPr lang="cs-CZ" sz="1600" dirty="0"/>
              <a:t>Osnovy jsou dané státem, každá škola si na jejich základě tvoří vlastní program, některé školy vyučují podle Cambridge (mají anglické zaměření)</a:t>
            </a:r>
          </a:p>
          <a:p>
            <a:r>
              <a:rPr lang="cs-CZ" sz="1600" dirty="0"/>
              <a:t>Portugalsko se řadí mezi země s vysokou negramotností z důvodu pozdějšího zavedení povinné školní docházky. Problém s negramotností se týká nejvíce starších občanů.</a:t>
            </a:r>
          </a:p>
        </p:txBody>
      </p:sp>
    </p:spTree>
    <p:extLst>
      <p:ext uri="{BB962C8B-B14F-4D97-AF65-F5344CB8AC3E}">
        <p14:creationId xmlns:p14="http://schemas.microsoft.com/office/powerpoint/2010/main" val="3985955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8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ázek 12">
            <a:extLst>
              <a:ext uri="{FF2B5EF4-FFF2-40B4-BE49-F238E27FC236}">
                <a16:creationId xmlns:a16="http://schemas.microsoft.com/office/drawing/2014/main" id="{09ABA0F1-10FB-07D8-1B84-BC7171732C7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266" y="1879600"/>
            <a:ext cx="2481068" cy="3308091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2724334" y="203746"/>
            <a:ext cx="7315493" cy="1199399"/>
          </a:xfrm>
        </p:spPr>
        <p:txBody>
          <a:bodyPr>
            <a:normAutofit/>
          </a:bodyPr>
          <a:lstStyle/>
          <a:p>
            <a:pPr algn="ctr"/>
            <a:r>
              <a:rPr lang="cs-CZ" sz="3200" dirty="0" err="1">
                <a:solidFill>
                  <a:schemeClr val="accent6">
                    <a:lumMod val="75000"/>
                  </a:schemeClr>
                </a:solidFill>
                <a:effectLst/>
                <a:latin typeface="Cavolini" panose="03000502040302020204" pitchFamily="66" charset="0"/>
                <a:ea typeface="Times New Roman" panose="02020603050405020304" pitchFamily="18" charset="0"/>
                <a:cs typeface="Cavolini" panose="03000502040302020204" pitchFamily="66" charset="0"/>
              </a:rPr>
              <a:t>Colégio</a:t>
            </a:r>
            <a:r>
              <a:rPr lang="cs-CZ" sz="3200" dirty="0">
                <a:solidFill>
                  <a:schemeClr val="accent6">
                    <a:lumMod val="75000"/>
                  </a:schemeClr>
                </a:solidFill>
                <a:effectLst/>
                <a:latin typeface="Cavolini" panose="03000502040302020204" pitchFamily="66" charset="0"/>
                <a:ea typeface="Times New Roman" panose="02020603050405020304" pitchFamily="18" charset="0"/>
                <a:cs typeface="Cavolini" panose="03000502040302020204" pitchFamily="66" charset="0"/>
              </a:rPr>
              <a:t> </a:t>
            </a:r>
            <a:r>
              <a:rPr lang="cs-CZ" sz="3200" dirty="0" err="1">
                <a:solidFill>
                  <a:schemeClr val="accent6">
                    <a:lumMod val="75000"/>
                  </a:schemeClr>
                </a:solidFill>
                <a:effectLst/>
                <a:latin typeface="Cavolini" panose="03000502040302020204" pitchFamily="66" charset="0"/>
                <a:ea typeface="Times New Roman" panose="02020603050405020304" pitchFamily="18" charset="0"/>
                <a:cs typeface="Cavolini" panose="03000502040302020204" pitchFamily="66" charset="0"/>
              </a:rPr>
              <a:t>Bernardette</a:t>
            </a:r>
            <a:r>
              <a:rPr lang="cs-CZ" sz="3200" dirty="0">
                <a:solidFill>
                  <a:schemeClr val="accent6">
                    <a:lumMod val="75000"/>
                  </a:schemeClr>
                </a:solidFill>
                <a:effectLst/>
                <a:latin typeface="Cavolini" panose="03000502040302020204" pitchFamily="66" charset="0"/>
                <a:ea typeface="Times New Roman" panose="02020603050405020304" pitchFamily="18" charset="0"/>
                <a:cs typeface="Cavolini" panose="03000502040302020204" pitchFamily="66" charset="0"/>
              </a:rPr>
              <a:t> </a:t>
            </a:r>
            <a:r>
              <a:rPr lang="cs-CZ" sz="3200" dirty="0" err="1">
                <a:solidFill>
                  <a:schemeClr val="accent6">
                    <a:lumMod val="75000"/>
                  </a:schemeClr>
                </a:solidFill>
                <a:effectLst/>
                <a:latin typeface="Cavolini" panose="03000502040302020204" pitchFamily="66" charset="0"/>
                <a:ea typeface="Times New Roman" panose="02020603050405020304" pitchFamily="18" charset="0"/>
                <a:cs typeface="Cavolini" panose="03000502040302020204" pitchFamily="66" charset="0"/>
              </a:rPr>
              <a:t>Romeira</a:t>
            </a:r>
            <a:endParaRPr lang="cs-CZ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42373" y="1403145"/>
            <a:ext cx="6755634" cy="4225888"/>
          </a:xfrm>
        </p:spPr>
        <p:txBody>
          <a:bodyPr>
            <a:normAutofit fontScale="92500" lnSpcReduction="20000"/>
          </a:bodyPr>
          <a:lstStyle/>
          <a:p>
            <a:r>
              <a:rPr lang="cs-CZ" sz="1900" dirty="0"/>
              <a:t>Soukromá MŠ a ZŠ v </a:t>
            </a:r>
            <a:r>
              <a:rPr lang="cs-CZ" sz="1900" dirty="0" err="1"/>
              <a:t>Olhão</a:t>
            </a:r>
            <a:endParaRPr lang="cs-CZ" sz="1900" dirty="0"/>
          </a:p>
          <a:p>
            <a:r>
              <a:rPr lang="cs-CZ" sz="1900" dirty="0"/>
              <a:t>Mateřská škola má 5 homogenních tříd. Ve stejné budově se nachází také ZŠ s anglickou větví, která se učí podle Cambridge (junior a senior).</a:t>
            </a:r>
          </a:p>
          <a:p>
            <a:r>
              <a:rPr lang="cs-CZ" sz="1900" dirty="0"/>
              <a:t>Ve třídě se nachází 2 pedagogové nebo pedagog  a asistent</a:t>
            </a:r>
          </a:p>
          <a:p>
            <a:r>
              <a:rPr lang="cs-CZ" sz="1900" dirty="0"/>
              <a:t>Provoz MŠ od 8:00 do 19:00</a:t>
            </a:r>
          </a:p>
          <a:p>
            <a:r>
              <a:rPr lang="cs-CZ" sz="1900" dirty="0"/>
              <a:t>Do MŠ dochází externisté na tělocvik, hudební výchovu, dramatickou výchovu a anglický jazyk</a:t>
            </a:r>
          </a:p>
          <a:p>
            <a:r>
              <a:rPr lang="cs-CZ" sz="1900" dirty="0"/>
              <a:t>Odpočinek po obědě pouze do 4 let</a:t>
            </a:r>
          </a:p>
          <a:p>
            <a:r>
              <a:rPr lang="cs-CZ" sz="1900" dirty="0"/>
              <a:t>Pedagogové přítomni od 9-16 h</a:t>
            </a:r>
          </a:p>
          <a:p>
            <a:pPr marL="0" indent="0">
              <a:buNone/>
            </a:pPr>
            <a:r>
              <a:rPr lang="cs-CZ" sz="2000" dirty="0"/>
              <a:t>OMJ:</a:t>
            </a:r>
          </a:p>
          <a:p>
            <a:pPr marL="285750" lvl="2" indent="-285750"/>
            <a:r>
              <a:rPr lang="cs-CZ" sz="1700" dirty="0"/>
              <a:t>Velké množství cizinců z 300 děti je 100 s OMJ</a:t>
            </a:r>
          </a:p>
          <a:p>
            <a:pPr marL="285750" lvl="2" indent="-285750"/>
            <a:r>
              <a:rPr lang="cs-CZ" sz="1700" dirty="0"/>
              <a:t>nemají žádné metodické materiály,  užívané metody – nápodoba, slovo doplněné o obrazový materiál.</a:t>
            </a:r>
          </a:p>
          <a:p>
            <a:pPr marL="285750" lvl="2" indent="-285750"/>
            <a:r>
              <a:rPr lang="cs-CZ" sz="1700" dirty="0"/>
              <a:t>Národnosti: japonská, francouzská, česká, ruská, čínská, americká aj.</a:t>
            </a:r>
          </a:p>
          <a:p>
            <a:pPr marL="285750" lvl="2" indent="-285750"/>
            <a:r>
              <a:rPr lang="cs-CZ" sz="1700" dirty="0"/>
              <a:t>Vyhrazené časy: 20 min denně </a:t>
            </a:r>
          </a:p>
          <a:p>
            <a:pPr marL="0" indent="0">
              <a:buNone/>
            </a:pPr>
            <a:endParaRPr lang="cs-CZ" sz="2600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32D4401-345E-9772-9E11-4611A8A3D37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8319" y="4690994"/>
            <a:ext cx="2617679" cy="1963260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95B10426-6100-713C-FF7C-3B688F6A697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8319" y="2644432"/>
            <a:ext cx="2617679" cy="1963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128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8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chemeClr val="accent6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Přínos stáže a využití pro vlastní práci s dětmi s OMJ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690688"/>
            <a:ext cx="10075607" cy="448627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PŘÍNOSY</a:t>
            </a:r>
          </a:p>
          <a:p>
            <a:r>
              <a:rPr lang="cs-CZ" dirty="0"/>
              <a:t>Poznání jiného vzdělávacího systému</a:t>
            </a:r>
          </a:p>
          <a:p>
            <a:r>
              <a:rPr lang="cs-CZ" dirty="0"/>
              <a:t>Vedení k samostatnosti, děti se pohybují samostatně v průběhu vyučování podle potřeby, je jim svěřena důvěra pedagoga</a:t>
            </a:r>
          </a:p>
          <a:p>
            <a:r>
              <a:rPr lang="cs-CZ" dirty="0"/>
              <a:t>Využití specializovaných externích pracovníků</a:t>
            </a:r>
          </a:p>
          <a:p>
            <a:r>
              <a:rPr lang="cs-CZ" dirty="0"/>
              <a:t>Uniformy: zastření finančních rozdílů</a:t>
            </a:r>
          </a:p>
          <a:p>
            <a:r>
              <a:rPr lang="cs-CZ" dirty="0"/>
              <a:t>Společná a srozumitelná pravidla nastavená dětmi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OMJ</a:t>
            </a:r>
          </a:p>
          <a:p>
            <a:r>
              <a:rPr lang="cs-CZ" dirty="0"/>
              <a:t>Zapojování dětí s OMJ probíhá přirozenou formou</a:t>
            </a:r>
          </a:p>
          <a:p>
            <a:r>
              <a:rPr lang="cs-CZ" dirty="0"/>
              <a:t>Získání nové inspirace pro práci s dětmi, nové náměty</a:t>
            </a:r>
          </a:p>
          <a:p>
            <a:r>
              <a:rPr lang="cs-CZ" dirty="0"/>
              <a:t>Od ZŠ intenzivní zjišťování jazykové úrovně dítěte, přidělení speciálního pedagoga do dosažení úrovně B2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067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3051638" y="2594758"/>
            <a:ext cx="5708904" cy="1943749"/>
          </a:xfrm>
        </p:spPr>
        <p:txBody>
          <a:bodyPr>
            <a:normAutofit/>
          </a:bodyPr>
          <a:lstStyle/>
          <a:p>
            <a:pPr algn="ctr"/>
            <a:r>
              <a:rPr lang="cs-CZ" b="1" dirty="0"/>
              <a:t>Děkuji za pozornost</a:t>
            </a:r>
            <a:br>
              <a:rPr lang="cs-CZ" b="1" dirty="0"/>
            </a:br>
            <a:br>
              <a:rPr lang="cs-CZ" dirty="0"/>
            </a:br>
            <a:r>
              <a:rPr lang="cs-CZ" sz="3600" dirty="0"/>
              <a:t>Bc. Libuše Šantová</a:t>
            </a:r>
            <a:endParaRPr lang="cs-CZ" sz="32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DE4735A-3FA5-5CD7-61A4-3B23AD31752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6904" y="149403"/>
            <a:ext cx="6607276" cy="1487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3921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768</TotalTime>
  <Words>446</Words>
  <Application>Microsoft Office PowerPoint</Application>
  <PresentationFormat>Širokoúhlá obrazovka</PresentationFormat>
  <Paragraphs>42</Paragraphs>
  <Slides>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Cavolini</vt:lpstr>
      <vt:lpstr>Motiv Office</vt:lpstr>
      <vt:lpstr>    Stáž Portugalsko  Faro, Olhão     15. 11.- 18. 11. 2022</vt:lpstr>
      <vt:lpstr>Základní informace o portugalském školství</vt:lpstr>
      <vt:lpstr>Colégio Bernardette Romeira</vt:lpstr>
      <vt:lpstr>Přínos stáže a využití pro vlastní práci s dětmi s OMJ</vt:lpstr>
      <vt:lpstr>Děkuji za pozornost  Bc. Libuše Šantová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Stáž Madeira 1.11. - 4.11.</dc:title>
  <dc:creator>Admin;Lada Kupilíková</dc:creator>
  <cp:lastModifiedBy>Libuše Šantová</cp:lastModifiedBy>
  <cp:revision>44</cp:revision>
  <dcterms:created xsi:type="dcterms:W3CDTF">2022-04-20T06:32:16Z</dcterms:created>
  <dcterms:modified xsi:type="dcterms:W3CDTF">2022-11-25T10:39:02Z</dcterms:modified>
</cp:coreProperties>
</file>